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18" r:id="rId2"/>
    <p:sldMasterId id="2147483805" r:id="rId3"/>
    <p:sldMasterId id="2147483792" r:id="rId4"/>
  </p:sldMasterIdLst>
  <p:notesMasterIdLst>
    <p:notesMasterId r:id="rId19"/>
  </p:notesMasterIdLst>
  <p:handoutMasterIdLst>
    <p:handoutMasterId r:id="rId20"/>
  </p:handoutMasterIdLst>
  <p:sldIdLst>
    <p:sldId id="280" r:id="rId5"/>
    <p:sldId id="403" r:id="rId6"/>
    <p:sldId id="328" r:id="rId7"/>
    <p:sldId id="413" r:id="rId8"/>
    <p:sldId id="414" r:id="rId9"/>
    <p:sldId id="401" r:id="rId10"/>
    <p:sldId id="406" r:id="rId11"/>
    <p:sldId id="415" r:id="rId12"/>
    <p:sldId id="405" r:id="rId13"/>
    <p:sldId id="418" r:id="rId14"/>
    <p:sldId id="417" r:id="rId15"/>
    <p:sldId id="343" r:id="rId16"/>
    <p:sldId id="409" r:id="rId17"/>
    <p:sldId id="38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3" autoAdjust="0"/>
    <p:restoredTop sz="85699" autoAdjust="0"/>
  </p:normalViewPr>
  <p:slideViewPr>
    <p:cSldViewPr>
      <p:cViewPr varScale="1">
        <p:scale>
          <a:sx n="70" d="100"/>
          <a:sy n="70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62"/>
    </p:cViewPr>
  </p:sorterViewPr>
  <p:notesViewPr>
    <p:cSldViewPr>
      <p:cViewPr varScale="1">
        <p:scale>
          <a:sx n="93" d="100"/>
          <a:sy n="93" d="100"/>
        </p:scale>
        <p:origin x="-367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BScarboro\Desktop\SARAH\Research\PhD%20Research\CT%20Experiments\Energy%20Dependence%20-%20Spectral%20Variations%20-%20140kVp%20-%20UC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BScarboro\Desktop\SARAH\Research\PhD%20Research\CT%20Experiments\Calibration%20Methods%20(08.05.1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03136576554499"/>
          <c:y val="3.1427834333029203E-2"/>
          <c:w val="0.83993075753401003"/>
          <c:h val="0.78605139250088496"/>
        </c:manualLayout>
      </c:layout>
      <c:scatterChart>
        <c:scatterStyle val="lineMarker"/>
        <c:varyColors val="0"/>
        <c:ser>
          <c:idx val="6"/>
          <c:order val="0"/>
          <c:tx>
            <c:v>80 kVp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'[1]Summary Sheet'!$F$4:$F$9</c:f>
              <c:numCache>
                <c:formatCode>General</c:formatCode>
                <c:ptCount val="6"/>
                <c:pt idx="0">
                  <c:v>45.350774393992737</c:v>
                </c:pt>
                <c:pt idx="1">
                  <c:v>43.804472368369773</c:v>
                </c:pt>
                <c:pt idx="2">
                  <c:v>46.777948080256962</c:v>
                </c:pt>
                <c:pt idx="3">
                  <c:v>45.884931429865922</c:v>
                </c:pt>
                <c:pt idx="4">
                  <c:v>48.606300418073573</c:v>
                </c:pt>
                <c:pt idx="5">
                  <c:v>47.889936967510323</c:v>
                </c:pt>
              </c:numCache>
            </c:numRef>
          </c:xVal>
          <c:yVal>
            <c:numRef>
              <c:f>'[1]Summary Sheet'!$O$4:$O$9</c:f>
              <c:numCache>
                <c:formatCode>General</c:formatCode>
                <c:ptCount val="6"/>
                <c:pt idx="0">
                  <c:v>0.81660673223521396</c:v>
                </c:pt>
                <c:pt idx="1">
                  <c:v>0.80219444492326297</c:v>
                </c:pt>
                <c:pt idx="2">
                  <c:v>0.83208248988159905</c:v>
                </c:pt>
                <c:pt idx="3">
                  <c:v>0.82241081556680296</c:v>
                </c:pt>
                <c:pt idx="4">
                  <c:v>0.85386199275623498</c:v>
                </c:pt>
                <c:pt idx="5">
                  <c:v>0.84502902247018497</c:v>
                </c:pt>
              </c:numCache>
            </c:numRef>
          </c:yVal>
          <c:smooth val="0"/>
        </c:ser>
        <c:ser>
          <c:idx val="7"/>
          <c:order val="1"/>
          <c:tx>
            <c:v>120 kVp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'[1]Summary Sheet'!$E$5:$E$13</c:f>
              <c:numCache>
                <c:formatCode>General</c:formatCode>
                <c:ptCount val="9"/>
                <c:pt idx="0">
                  <c:v>54.689038100311912</c:v>
                </c:pt>
                <c:pt idx="1">
                  <c:v>51.664362056112999</c:v>
                </c:pt>
                <c:pt idx="2">
                  <c:v>55.306723674353798</c:v>
                </c:pt>
                <c:pt idx="3">
                  <c:v>59.531024027830853</c:v>
                </c:pt>
                <c:pt idx="4">
                  <c:v>57.786107731784647</c:v>
                </c:pt>
                <c:pt idx="5">
                  <c:v>57.89713682714531</c:v>
                </c:pt>
                <c:pt idx="6">
                  <c:v>62.153107814919863</c:v>
                </c:pt>
                <c:pt idx="7">
                  <c:v>60.721881916248449</c:v>
                </c:pt>
                <c:pt idx="8">
                  <c:v>60.747556896557263</c:v>
                </c:pt>
              </c:numCache>
            </c:numRef>
          </c:xVal>
          <c:yVal>
            <c:numRef>
              <c:f>'[1]Summary Sheet'!$N$5:$N$13</c:f>
              <c:numCache>
                <c:formatCode>General</c:formatCode>
                <c:ptCount val="9"/>
                <c:pt idx="0">
                  <c:v>0.91184199110867903</c:v>
                </c:pt>
                <c:pt idx="1">
                  <c:v>0.87458038997760001</c:v>
                </c:pt>
                <c:pt idx="2">
                  <c:v>0.92566278373282795</c:v>
                </c:pt>
                <c:pt idx="3">
                  <c:v>0.99673771129581001</c:v>
                </c:pt>
                <c:pt idx="4">
                  <c:v>0.96585130824218302</c:v>
                </c:pt>
                <c:pt idx="5">
                  <c:v>0.96910769327639501</c:v>
                </c:pt>
                <c:pt idx="6">
                  <c:v>1.045321296812924</c:v>
                </c:pt>
                <c:pt idx="7">
                  <c:v>1.017442710293702</c:v>
                </c:pt>
                <c:pt idx="8">
                  <c:v>1.019824633372983</c:v>
                </c:pt>
              </c:numCache>
            </c:numRef>
          </c:yVal>
          <c:smooth val="0"/>
        </c:ser>
        <c:ser>
          <c:idx val="8"/>
          <c:order val="2"/>
          <c:tx>
            <c:v>140 kVp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</c:spPr>
          </c:marker>
          <c:xVal>
            <c:numRef>
              <c:f>'Summary Sheet'!$F$5:$F$16</c:f>
              <c:numCache>
                <c:formatCode>0.000</c:formatCode>
                <c:ptCount val="12"/>
                <c:pt idx="0">
                  <c:v>58.645591909572111</c:v>
                </c:pt>
                <c:pt idx="1">
                  <c:v>54.97805350528585</c:v>
                </c:pt>
                <c:pt idx="2">
                  <c:v>58.053884928621173</c:v>
                </c:pt>
                <c:pt idx="3">
                  <c:v>55.430234762867897</c:v>
                </c:pt>
                <c:pt idx="4">
                  <c:v>65.022200461175572</c:v>
                </c:pt>
                <c:pt idx="5">
                  <c:v>62.715442561041947</c:v>
                </c:pt>
                <c:pt idx="6">
                  <c:v>61.515167398165502</c:v>
                </c:pt>
                <c:pt idx="7">
                  <c:v>59.570033732151643</c:v>
                </c:pt>
                <c:pt idx="8">
                  <c:v>68.281236329366607</c:v>
                </c:pt>
                <c:pt idx="9">
                  <c:v>66.349735884342365</c:v>
                </c:pt>
                <c:pt idx="10">
                  <c:v>64.853175262543701</c:v>
                </c:pt>
                <c:pt idx="11">
                  <c:v>63.187752796214951</c:v>
                </c:pt>
              </c:numCache>
            </c:numRef>
          </c:xVal>
          <c:yVal>
            <c:numRef>
              <c:f>'Summary Sheet'!$O$5:$O$16</c:f>
              <c:numCache>
                <c:formatCode>0.000</c:formatCode>
                <c:ptCount val="12"/>
                <c:pt idx="0">
                  <c:v>0.95678441336132103</c:v>
                </c:pt>
                <c:pt idx="1">
                  <c:v>0.90909952087722001</c:v>
                </c:pt>
                <c:pt idx="2">
                  <c:v>0.96755652257342395</c:v>
                </c:pt>
                <c:pt idx="3">
                  <c:v>0.92397314112608797</c:v>
                </c:pt>
                <c:pt idx="4">
                  <c:v>1.081900953554602</c:v>
                </c:pt>
                <c:pt idx="5">
                  <c:v>1.037372133070142</c:v>
                </c:pt>
                <c:pt idx="6">
                  <c:v>1.02671584344681</c:v>
                </c:pt>
                <c:pt idx="7">
                  <c:v>0.99089717748291795</c:v>
                </c:pt>
                <c:pt idx="8">
                  <c:v>1.1458352010066659</c:v>
                </c:pt>
                <c:pt idx="9">
                  <c:v>1.1049117570917879</c:v>
                </c:pt>
                <c:pt idx="10">
                  <c:v>1.0888010420010601</c:v>
                </c:pt>
                <c:pt idx="11">
                  <c:v>1.0558796711162171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02400"/>
        <c:axId val="89704704"/>
      </c:scatterChart>
      <c:valAx>
        <c:axId val="89702400"/>
        <c:scaling>
          <c:orientation val="minMax"/>
          <c:max val="7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Spectral Energy (keV)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in"/>
        <c:tickLblPos val="nextTo"/>
        <c:crossAx val="89704704"/>
        <c:crosses val="autoZero"/>
        <c:crossBetween val="midCat"/>
      </c:valAx>
      <c:valAx>
        <c:axId val="89704704"/>
        <c:scaling>
          <c:orientation val="minMax"/>
          <c:max val="1.3"/>
          <c:min val="0.6000000000000009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Calculated</a:t>
                </a:r>
                <a:r>
                  <a:rPr lang="en-US" baseline="0"/>
                  <a:t> v</a:t>
                </a:r>
                <a:r>
                  <a:rPr lang="en-US"/>
                  <a:t>alue of </a:t>
                </a:r>
                <a:r>
                  <a:rPr lang="en-US" i="1"/>
                  <a:t>k</a:t>
                </a:r>
                <a:r>
                  <a:rPr lang="en-US" i="1" baseline="-25000"/>
                  <a:t>E</a:t>
                </a:r>
              </a:p>
            </c:rich>
          </c:tx>
          <c:layout>
            <c:manualLayout>
              <c:xMode val="edge"/>
              <c:yMode val="edge"/>
              <c:x val="1.4647052220147199E-3"/>
              <c:y val="0.142306199803512"/>
            </c:manualLayout>
          </c:layout>
          <c:overlay val="0"/>
        </c:title>
        <c:numFmt formatCode="0.0" sourceLinked="0"/>
        <c:majorTickMark val="in"/>
        <c:minorTickMark val="in"/>
        <c:tickLblPos val="nextTo"/>
        <c:crossAx val="89702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9019636434335"/>
          <c:y val="2.5777700917104102E-2"/>
          <c:w val="0.189414259831932"/>
          <c:h val="0.224158455764798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657155240916"/>
          <c:y val="3.4585094152752599E-2"/>
          <c:w val="0.81886272243492497"/>
          <c:h val="0.81273652331919999"/>
        </c:manualLayout>
      </c:layout>
      <c:scatterChart>
        <c:scatterStyle val="lineMarker"/>
        <c:varyColors val="0"/>
        <c:ser>
          <c:idx val="4"/>
          <c:order val="0"/>
          <c:tx>
            <c:v>Ion Chamber</c:v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('Calibration Method Comparison'!$T$3:$T$9,'Calibration Method Comparison'!$T$11:$T$14)</c:f>
              <c:numCache>
                <c:formatCode>General</c:formatCode>
                <c:ptCount val="11"/>
                <c:pt idx="0">
                  <c:v>45.35</c:v>
                </c:pt>
                <c:pt idx="1">
                  <c:v>47.89</c:v>
                </c:pt>
                <c:pt idx="2">
                  <c:v>54.690000000000012</c:v>
                </c:pt>
                <c:pt idx="3">
                  <c:v>59.53</c:v>
                </c:pt>
                <c:pt idx="4">
                  <c:v>55.31</c:v>
                </c:pt>
                <c:pt idx="5">
                  <c:v>60.720000000000013</c:v>
                </c:pt>
                <c:pt idx="6">
                  <c:v>51.660000000000011</c:v>
                </c:pt>
                <c:pt idx="7">
                  <c:v>58.65</c:v>
                </c:pt>
                <c:pt idx="8">
                  <c:v>58.05</c:v>
                </c:pt>
                <c:pt idx="9">
                  <c:v>64.849999999999994</c:v>
                </c:pt>
                <c:pt idx="10">
                  <c:v>63.190000000000012</c:v>
                </c:pt>
              </c:numCache>
            </c:numRef>
          </c:xVal>
          <c:yVal>
            <c:numRef>
              <c:f>('Calibration Method Comparison'!$H$3:$H$9,'Calibration Method Comparison'!$H$11:$H$14)</c:f>
              <c:numCache>
                <c:formatCode>0.00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  <c:smooth val="0"/>
        </c:ser>
        <c:ser>
          <c:idx val="0"/>
          <c:order val="1"/>
          <c:tx>
            <c:v>Therapy Calibration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6.8500000000000005E-2"/>
          </c:errBars>
          <c:xVal>
            <c:numRef>
              <c:f>('Calibration Method Comparison'!$T$3:$T$9,'Calibration Method Comparison'!$T$11:$T$14)</c:f>
              <c:numCache>
                <c:formatCode>General</c:formatCode>
                <c:ptCount val="11"/>
                <c:pt idx="0">
                  <c:v>45.35</c:v>
                </c:pt>
                <c:pt idx="1">
                  <c:v>47.89</c:v>
                </c:pt>
                <c:pt idx="2">
                  <c:v>54.690000000000012</c:v>
                </c:pt>
                <c:pt idx="3">
                  <c:v>59.53</c:v>
                </c:pt>
                <c:pt idx="4">
                  <c:v>55.31</c:v>
                </c:pt>
                <c:pt idx="5">
                  <c:v>60.720000000000013</c:v>
                </c:pt>
                <c:pt idx="6">
                  <c:v>51.660000000000011</c:v>
                </c:pt>
                <c:pt idx="7">
                  <c:v>58.65</c:v>
                </c:pt>
                <c:pt idx="8">
                  <c:v>58.05</c:v>
                </c:pt>
                <c:pt idx="9">
                  <c:v>64.849999999999994</c:v>
                </c:pt>
                <c:pt idx="10">
                  <c:v>63.190000000000012</c:v>
                </c:pt>
              </c:numCache>
            </c:numRef>
          </c:xVal>
          <c:yVal>
            <c:numRef>
              <c:f>('Calibration Method Comparison'!$Q$3:$Q$9,'Calibration Method Comparison'!$Q$11:$Q$14)</c:f>
              <c:numCache>
                <c:formatCode>0.00</c:formatCode>
                <c:ptCount val="11"/>
                <c:pt idx="0">
                  <c:v>0.95774585909390497</c:v>
                </c:pt>
                <c:pt idx="1">
                  <c:v>0.97866554251754301</c:v>
                </c:pt>
                <c:pt idx="2">
                  <c:v>0.97323344741496998</c:v>
                </c:pt>
                <c:pt idx="3">
                  <c:v>1.0090159033636239</c:v>
                </c:pt>
                <c:pt idx="4">
                  <c:v>0.94937986726368895</c:v>
                </c:pt>
                <c:pt idx="5">
                  <c:v>1.055391822605682</c:v>
                </c:pt>
                <c:pt idx="6">
                  <c:v>0.945551611196492</c:v>
                </c:pt>
                <c:pt idx="7">
                  <c:v>0.94144539943528405</c:v>
                </c:pt>
                <c:pt idx="8">
                  <c:v>0.94963931740115803</c:v>
                </c:pt>
                <c:pt idx="9">
                  <c:v>1.06897313735783</c:v>
                </c:pt>
                <c:pt idx="10">
                  <c:v>1.041414417877808</c:v>
                </c:pt>
              </c:numCache>
            </c:numRef>
          </c:yVal>
          <c:smooth val="0"/>
        </c:ser>
        <c:ser>
          <c:idx val="1"/>
          <c:order val="2"/>
          <c:tx>
            <c:v>CT Calibration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7.7410000000000007E-2"/>
          </c:errBars>
          <c:xVal>
            <c:numRef>
              <c:f>('Calibration Method Comparison'!$T$3:$T$9,'Calibration Method Comparison'!$T$11:$T$14)</c:f>
              <c:numCache>
                <c:formatCode>General</c:formatCode>
                <c:ptCount val="11"/>
                <c:pt idx="0">
                  <c:v>45.35</c:v>
                </c:pt>
                <c:pt idx="1">
                  <c:v>47.89</c:v>
                </c:pt>
                <c:pt idx="2">
                  <c:v>54.690000000000012</c:v>
                </c:pt>
                <c:pt idx="3">
                  <c:v>59.53</c:v>
                </c:pt>
                <c:pt idx="4">
                  <c:v>55.31</c:v>
                </c:pt>
                <c:pt idx="5">
                  <c:v>60.720000000000013</c:v>
                </c:pt>
                <c:pt idx="6">
                  <c:v>51.660000000000011</c:v>
                </c:pt>
                <c:pt idx="7">
                  <c:v>58.65</c:v>
                </c:pt>
                <c:pt idx="8">
                  <c:v>58.05</c:v>
                </c:pt>
                <c:pt idx="9">
                  <c:v>64.849999999999994</c:v>
                </c:pt>
                <c:pt idx="10">
                  <c:v>63.190000000000012</c:v>
                </c:pt>
              </c:numCache>
            </c:numRef>
          </c:xVal>
          <c:yVal>
            <c:numRef>
              <c:f>('Calibration Method Comparison'!$Q$19:$Q$25,'Calibration Method Comparison'!$Q$27:$Q$30)</c:f>
              <c:numCache>
                <c:formatCode>0.00</c:formatCode>
                <c:ptCount val="11"/>
                <c:pt idx="0">
                  <c:v>0.968396820356486</c:v>
                </c:pt>
                <c:pt idx="1">
                  <c:v>0.99156042748798801</c:v>
                </c:pt>
                <c:pt idx="2">
                  <c:v>0.95969160517970997</c:v>
                </c:pt>
                <c:pt idx="3">
                  <c:v>1.002265376774196</c:v>
                </c:pt>
                <c:pt idx="4">
                  <c:v>0.95674509371616301</c:v>
                </c:pt>
                <c:pt idx="5">
                  <c:v>1.069297652084706</c:v>
                </c:pt>
                <c:pt idx="6">
                  <c:v>0.95982804356436402</c:v>
                </c:pt>
                <c:pt idx="7">
                  <c:v>0.95054935367598803</c:v>
                </c:pt>
                <c:pt idx="8">
                  <c:v>0.94112995018092205</c:v>
                </c:pt>
                <c:pt idx="9">
                  <c:v>1.06835577044057</c:v>
                </c:pt>
                <c:pt idx="10">
                  <c:v>1.038802705375947</c:v>
                </c:pt>
              </c:numCache>
            </c:numRef>
          </c:yVal>
          <c:smooth val="0"/>
        </c:ser>
        <c:ser>
          <c:idx val="2"/>
          <c:order val="3"/>
          <c:tx>
            <c:v>Vendor Calibration (standard)</c:v>
          </c:tx>
          <c:spPr>
            <a:ln w="25400">
              <a:noFill/>
            </a:ln>
          </c:spPr>
          <c:marker>
            <c:symbol val="circle"/>
            <c:size val="7"/>
            <c:spPr>
              <a:noFill/>
              <a:ln w="38100"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13"/>
          </c:errBars>
          <c:xVal>
            <c:numRef>
              <c:f>('Calibration Method Comparison'!$T$3:$T$9,'Calibration Method Comparison'!$T$11:$T$14)</c:f>
              <c:numCache>
                <c:formatCode>General</c:formatCode>
                <c:ptCount val="11"/>
                <c:pt idx="0">
                  <c:v>45.35</c:v>
                </c:pt>
                <c:pt idx="1">
                  <c:v>47.89</c:v>
                </c:pt>
                <c:pt idx="2">
                  <c:v>54.690000000000012</c:v>
                </c:pt>
                <c:pt idx="3">
                  <c:v>59.53</c:v>
                </c:pt>
                <c:pt idx="4">
                  <c:v>55.31</c:v>
                </c:pt>
                <c:pt idx="5">
                  <c:v>60.720000000000013</c:v>
                </c:pt>
                <c:pt idx="6">
                  <c:v>51.660000000000011</c:v>
                </c:pt>
                <c:pt idx="7">
                  <c:v>58.65</c:v>
                </c:pt>
                <c:pt idx="8">
                  <c:v>58.05</c:v>
                </c:pt>
                <c:pt idx="9">
                  <c:v>64.849999999999994</c:v>
                </c:pt>
                <c:pt idx="10">
                  <c:v>63.190000000000012</c:v>
                </c:pt>
              </c:numCache>
            </c:numRef>
          </c:xVal>
          <c:yVal>
            <c:numRef>
              <c:f>('Calibration Method Comparison'!$R$35:$R$41,'Calibration Method Comparison'!$R$43:$R$46)</c:f>
              <c:numCache>
                <c:formatCode>0.00</c:formatCode>
                <c:ptCount val="11"/>
                <c:pt idx="0">
                  <c:v>0.95577496426721698</c:v>
                </c:pt>
                <c:pt idx="1">
                  <c:v>0.94409654490220796</c:v>
                </c:pt>
                <c:pt idx="2">
                  <c:v>0.85350575040462395</c:v>
                </c:pt>
                <c:pt idx="3">
                  <c:v>0.81114571043551897</c:v>
                </c:pt>
                <c:pt idx="4">
                  <c:v>0.83258665038711399</c:v>
                </c:pt>
                <c:pt idx="5">
                  <c:v>0.84842721198102999</c:v>
                </c:pt>
                <c:pt idx="6">
                  <c:v>0.88272801606010798</c:v>
                </c:pt>
                <c:pt idx="7">
                  <c:v>0.80134510016314897</c:v>
                </c:pt>
                <c:pt idx="8">
                  <c:v>0.785224800954473</c:v>
                </c:pt>
                <c:pt idx="9">
                  <c:v>0.79324172459499498</c:v>
                </c:pt>
                <c:pt idx="10">
                  <c:v>0.79312813241638103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50528"/>
        <c:axId val="89764992"/>
      </c:scatterChart>
      <c:valAx>
        <c:axId val="89750528"/>
        <c:scaling>
          <c:orientation val="minMax"/>
          <c:max val="68"/>
          <c:min val="4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Photon Energy (keV)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764992"/>
        <c:crosses val="autoZero"/>
        <c:crossBetween val="midCat"/>
      </c:valAx>
      <c:valAx>
        <c:axId val="89764992"/>
        <c:scaling>
          <c:orientation val="minMax"/>
          <c:max val="1.5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OSLD Dose Relative to Ion Chamber Measured Dose</a:t>
                </a:r>
              </a:p>
            </c:rich>
          </c:tx>
          <c:layout>
            <c:manualLayout>
              <c:xMode val="edge"/>
              <c:yMode val="edge"/>
              <c:x val="1.6358149200183601E-3"/>
              <c:y val="0.1606766960393110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9750528"/>
        <c:crosses val="autoZero"/>
        <c:crossBetween val="midCat"/>
        <c:minorUnit val="0.1"/>
      </c:valAx>
    </c:plotArea>
    <c:legend>
      <c:legendPos val="r"/>
      <c:layout>
        <c:manualLayout>
          <c:xMode val="edge"/>
          <c:yMode val="edge"/>
          <c:x val="0.15359435575140401"/>
          <c:y val="4.42681203311125E-2"/>
          <c:w val="0.41957728334417099"/>
          <c:h val="0.27828083989501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/>
            </a:lvl1pPr>
          </a:lstStyle>
          <a:p>
            <a:pPr>
              <a:defRPr/>
            </a:pPr>
            <a:fld id="{DB105D28-0E6D-4344-9E88-A5D346DDDA39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9E4F0004-E213-4988-9372-9D6156DAF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BF94B6F1-22C6-4310-B407-D285DAD7F3D1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B2F211F-5959-4158-A987-DCA9E67E7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6F3A6-47F6-4819-8CC4-79BF01B440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730CE-61D9-408E-B3AA-3594586FCB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11429-3994-4E0A-AA45-8C42F861EA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749D4-6833-4D92-BA9D-AAB3982A38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E29CE-CA31-4DDC-B9D9-4B71974316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5A51C-213F-4F85-A32E-B921275218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DBC3-D948-497D-962F-E2EFBDDE0009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2349-2E96-432B-996D-F5926C39F6F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AF97-69AA-4C99-94DF-68F7A29E97FB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E222-146C-4544-B03F-251663BCC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8CBE-9DEE-4619-A197-773FF4A63659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8B43-9D9C-414D-897E-58B51CAC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90DB-86F2-414C-9BE1-BB9B419795F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E977-68EE-478A-BFE8-2B08C9C8E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5176"/>
            <a:ext cx="8534400" cy="877824"/>
          </a:xfrm>
        </p:spPr>
        <p:txBody>
          <a:bodyPr anchor="b"/>
          <a:lstStyle>
            <a:lvl1pPr algn="l">
              <a:buNone/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EB6A-EB69-4227-923D-3AFF7ACC7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65176"/>
            <a:ext cx="8534400" cy="877824"/>
          </a:xfrm>
        </p:spPr>
        <p:txBody>
          <a:bodyPr anchor="b"/>
          <a:lstStyle>
            <a:lvl1pPr algn="l">
              <a:buNone/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2A3A-C4CA-4A5E-A233-B1431D2A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65176"/>
            <a:ext cx="8534400" cy="877824"/>
          </a:xfrm>
        </p:spPr>
        <p:txBody>
          <a:bodyPr anchor="b"/>
          <a:lstStyle>
            <a:lvl1pPr algn="l">
              <a:buNone/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3218-961B-4F40-9057-D972357D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5867400" cy="877824"/>
          </a:xfrm>
        </p:spPr>
        <p:txBody>
          <a:bodyPr anchor="b"/>
          <a:lstStyle>
            <a:lvl1pPr algn="l">
              <a:buNone/>
              <a:defRPr sz="20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5DCC-E988-4AF2-8826-739D7F8CD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5867400" cy="877824"/>
          </a:xfrm>
        </p:spPr>
        <p:txBody>
          <a:bodyPr anchor="b"/>
          <a:lstStyle>
            <a:lvl1pPr algn="l">
              <a:buNone/>
              <a:defRPr sz="20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D233-F897-4561-B337-518AB41F1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10600" cy="45710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65176"/>
            <a:ext cx="8534400" cy="877824"/>
          </a:xfrm>
        </p:spPr>
        <p:txBody>
          <a:bodyPr anchor="b"/>
          <a:lstStyle>
            <a:lvl1pPr algn="l">
              <a:buNone/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0200" y="612775"/>
            <a:ext cx="3581400" cy="457200"/>
          </a:xfrm>
        </p:spPr>
        <p:txBody>
          <a:bodyPr/>
          <a:lstStyle>
            <a:lvl1pPr>
              <a:defRPr sz="1100" b="1" i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880F-41C9-46F6-B421-A524E406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12C-C68E-4EEE-B029-364DA59DFFE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BF35-6B59-461D-A645-22C818327E8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E679-7513-44A9-9826-3E8E28F72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FB1E-3B31-4530-AC82-025DC559C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02EF-D042-47F6-A99C-ADE1F9C7E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86B9-0142-4F17-8D6B-62B7CF4E27EA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858F-48B5-44E7-B0B4-1F6F5E6A5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30EF-710C-4747-910D-2A4A35EC44F5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A342-3712-426F-A823-E5E1D13EE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8113-62D9-40F3-A39F-07B0BA12CA23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32C8-4E42-4FFF-915B-2DA8D13F1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7E74-9773-4B43-BD91-D6366AAF2067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E68C-0744-4548-800A-DD4055B69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E01B-7283-4FA2-8716-B91A1B67A4C6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A3C8-A26C-4A12-9888-C8A286BE4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A1D4-7D6D-4BD9-83B6-CEE7F0C0566B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D15C-275D-4C2A-BB21-755E2A3A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414F-9679-4EA4-AA14-B0FC8BA3424B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F48CD-8F09-4D01-8CB6-C40892C8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C01D-490B-4CBE-9E36-C236F125623D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DF6D-27D3-4707-903C-95752C2B9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DFD4-6E3F-43BF-B1C7-B1769EA1F6EF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CFF4-5FDA-4FC6-8969-47ECB8D81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55ED-3ADB-4CCD-8623-C9C917857FE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C5BB-2769-446F-9E84-BF8F1A5C9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7450-F2D2-4C24-8290-04A6777C8683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6774-8A2A-4C5F-8457-E01917D3B9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552B-D0FB-4FFD-A929-C597B28AF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C158-B398-4C3F-A3CC-89386A47A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E73-D51F-48F7-A788-33BFAF7EC400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DF1-9D5B-4ACA-958E-52DB3D7D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AFC-7FBB-44BE-BFF8-F30084EB8286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C90F-9D88-4679-A9F5-D3B7FDEB1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4231-15E9-4CDE-BA21-998AB66EEF9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5FA2-DA5E-4A8A-BEAA-20781C99A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7AF9-E0C0-4400-9CB7-D663A84D43AB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0A0E-1741-4E70-A18C-72A92848A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6119-7482-47EA-B7FE-4B1E902CD711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B532-D32C-4118-B6F7-55216ED1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D0BA-C09C-4B90-B15A-97970D498FD1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8B88-7515-4037-993B-6AF4E3CD6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7F81-AC65-4335-B58B-C94715A3550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B4A3-1569-48FB-A54C-AC407FE1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1879-0FBB-4B84-8B59-B013F064F339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33F6-156D-46EF-95C5-C61A2694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B4A6-CC0F-4BAD-87A2-820642C74FDC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37F0-C9F8-4811-BA77-EFABF31B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95B9-CB9A-4B51-85E1-2C7E358DF1B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CABB-BEE1-4625-8326-0088BA063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4F66-53B3-4062-9754-ADA391BCE380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8AE1-89C2-4CBF-9ECB-60ACC01D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24EF-4C21-4131-AA13-7611303F4B1E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254A-E291-47B6-97D3-907749922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D580-C361-41FC-91B7-0B18BC8E0008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F3D1-1E82-4943-A030-36CC53BA20B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Sarah Scarboro, 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F52D-CE56-4F6B-BF45-8466DF069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9043-24F3-4B7E-8D0C-A843B0FCC88A}" type="datetime1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6763-A3C6-43B4-9ECB-43F08BF5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accent4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January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896225BA-FB36-4996-AB9D-F7E649DC1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January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4ED38B85-4911-42F2-8D50-7670A11C2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accent3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5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January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CF828EF4-2875-407C-B735-C3D03F307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accent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8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January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b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280208D6-B855-44CB-9CEC-BE60C6A09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Calibri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Investigation of a Commercial OSLD System for CT Dosimetry</a:t>
            </a:r>
          </a:p>
        </p:txBody>
      </p:sp>
      <p:sp>
        <p:nvSpPr>
          <p:cNvPr id="50178" name="Subtitle 2"/>
          <p:cNvSpPr txBox="1">
            <a:spLocks/>
          </p:cNvSpPr>
          <p:nvPr/>
        </p:nvSpPr>
        <p:spPr bwMode="auto">
          <a:xfrm>
            <a:off x="762000" y="19812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/>
          <a:lstStyle/>
          <a:p>
            <a:pPr>
              <a:buClr>
                <a:schemeClr val="accent1"/>
              </a:buClr>
              <a:buSzPct val="80000"/>
            </a:pP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S Scarboro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1,2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D Cody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1,2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D Followill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1,2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P Alvarez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M McNitt-Gray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D Zhang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L Court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1,2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, S Kry</a:t>
            </a:r>
            <a:r>
              <a:rPr lang="en-US" sz="2400" b="0" baseline="30000">
                <a:solidFill>
                  <a:schemeClr val="bg1"/>
                </a:solidFill>
                <a:latin typeface="Calibri" pitchFamily="34" charset="0"/>
              </a:rPr>
              <a:t>1,2</a:t>
            </a:r>
            <a:r>
              <a:rPr lang="en-US" sz="2400" b="0">
                <a:solidFill>
                  <a:schemeClr val="bg1"/>
                </a:solidFill>
                <a:latin typeface="Calibri" pitchFamily="34" charset="0"/>
              </a:rPr>
              <a:t>* </a:t>
            </a:r>
          </a:p>
          <a:p>
            <a:pPr>
              <a:buClr>
                <a:schemeClr val="accent1"/>
              </a:buClr>
              <a:buSzPct val="80000"/>
            </a:pPr>
            <a:endParaRPr lang="en-US" sz="2000" b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1600" b="0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1600" b="0">
                <a:solidFill>
                  <a:schemeClr val="bg1"/>
                </a:solidFill>
                <a:latin typeface="Calibri" pitchFamily="34" charset="0"/>
              </a:rPr>
              <a:t>UT MD Anderson Cancer Center, Houston, TX 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b="0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b="0">
                <a:solidFill>
                  <a:schemeClr val="bg1"/>
                </a:solidFill>
                <a:latin typeface="Calibri" pitchFamily="34" charset="0"/>
              </a:rPr>
              <a:t>UT Health Science Center Graduate School of Biomedical Sciences, Houston, TX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1600" b="0" baseline="3000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600" b="0">
                <a:solidFill>
                  <a:schemeClr val="bg1"/>
                </a:solidFill>
                <a:latin typeface="Calibri" pitchFamily="34" charset="0"/>
              </a:rPr>
              <a:t>UCLA School of Medicine, Los Angeles, CA</a:t>
            </a:r>
          </a:p>
          <a:p>
            <a:pPr>
              <a:buClr>
                <a:schemeClr val="accent1"/>
              </a:buClr>
              <a:buSzPct val="80000"/>
            </a:pPr>
            <a:endParaRPr lang="en-US" b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80000"/>
            </a:pPr>
            <a:endParaRPr lang="en-US" b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Tuesday, July 31, 2012 			AAPM Annual Meeting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						Charlotte, NC	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				</a:t>
            </a:r>
          </a:p>
        </p:txBody>
      </p:sp>
      <p:pic>
        <p:nvPicPr>
          <p:cNvPr id="50179" name="Picture 135" descr="White_logo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257800"/>
            <a:ext cx="4038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334000"/>
            <a:ext cx="4800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Correction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9939E-78FE-42C7-9D51-880F38C9080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E</a:t>
            </a:r>
            <a:r>
              <a:rPr lang="en-US" dirty="0" smtClean="0"/>
              <a:t> varies with</a:t>
            </a:r>
          </a:p>
          <a:p>
            <a:pPr lvl="1"/>
            <a:r>
              <a:rPr lang="en-US" sz="2400" dirty="0" err="1" smtClean="0"/>
              <a:t>kVp</a:t>
            </a:r>
            <a:r>
              <a:rPr lang="en-US" sz="2400" dirty="0" smtClean="0"/>
              <a:t>, location in phantom, size of phantom, scan extent</a:t>
            </a:r>
          </a:p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E</a:t>
            </a:r>
            <a:r>
              <a:rPr lang="en-US" i="1" baseline="-25000" dirty="0" smtClean="0"/>
              <a:t>  </a:t>
            </a:r>
            <a:r>
              <a:rPr lang="en-US" dirty="0" smtClean="0"/>
              <a:t>is within 2-3% based only on </a:t>
            </a:r>
            <a:r>
              <a:rPr lang="en-US" dirty="0" err="1" smtClean="0"/>
              <a:t>kVp</a:t>
            </a:r>
            <a:r>
              <a:rPr lang="en-US" dirty="0" smtClean="0"/>
              <a:t> and position of measurement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906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CT Free-In-Air Protocol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0" y="4114800"/>
            <a:ext cx="9759636" cy="205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08543"/>
              </p:ext>
            </p:extLst>
          </p:nvPr>
        </p:nvGraphicFramePr>
        <p:xfrm>
          <a:off x="457200" y="2743200"/>
          <a:ext cx="8229600" cy="3538221"/>
        </p:xfrm>
        <a:graphic>
          <a:graphicData uri="http://schemas.openxmlformats.org/drawingml/2006/table">
            <a:tbl>
              <a:tblPr/>
              <a:tblGrid>
                <a:gridCol w="2381250"/>
                <a:gridCol w="742950"/>
                <a:gridCol w="1701800"/>
                <a:gridCol w="1701800"/>
                <a:gridCol w="17018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Vendor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CT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Therapy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Calibration 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Determine as described….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Depletion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Fading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Linearity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Irradiation Geometry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Angular Dependence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l-GR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θ</a:t>
                      </a:r>
                      <a:endParaRPr kumimoji="0" 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 Dependence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table lookup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0.81-1.10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table lookup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0.29-0.39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Characterizing the nanoDot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9164D-6795-4CEA-A65A-7C60A8B1EDE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64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66716"/>
              </p:ext>
            </p:extLst>
          </p:nvPr>
        </p:nvGraphicFramePr>
        <p:xfrm>
          <a:off x="2720975" y="1828800"/>
          <a:ext cx="372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3" name="Equation" r:id="rId4" imgW="1562040" imgH="228600" progId="Equation.DSMT4">
                  <p:embed/>
                </p:oleObj>
              </mc:Choice>
              <mc:Fallback>
                <p:oleObj name="Equation" r:id="rId4" imgW="15620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1828800"/>
                        <a:ext cx="37274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BE5F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Dose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4BCB0-6A1A-48E0-ADD1-3079BA054A8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25074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468994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Vendor calibration showed worse agreement for higher scan energies</a:t>
            </a:r>
          </a:p>
          <a:p>
            <a:pPr lvl="1" eaLnBrk="1" hangingPunct="1"/>
            <a:r>
              <a:rPr lang="en-US" dirty="0" smtClean="0"/>
              <a:t>&gt;20% lower dose predicted for 140kVp scans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achieve good accuracy with OSLD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0D577-23FE-4201-A54B-70AAFD82B08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524000"/>
          <a:ext cx="8229600" cy="262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3886200"/>
              </a:tblGrid>
              <a:tr h="88878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Average Disagreement with Ion</a:t>
                      </a:r>
                      <a:r>
                        <a:rPr lang="en-US" sz="2800" baseline="0" dirty="0" smtClean="0"/>
                        <a:t> Chamber</a:t>
                      </a:r>
                      <a:endParaRPr lang="en-US" sz="2800" dirty="0"/>
                    </a:p>
                  </a:txBody>
                  <a:tcPr anchor="ctr"/>
                </a:tc>
              </a:tr>
              <a:tr h="5599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CT Free-In-Air</a:t>
                      </a:r>
                      <a:r>
                        <a:rPr lang="en-US" sz="2800" baseline="0" dirty="0" smtClean="0"/>
                        <a:t> Calibration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4.1%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5599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Therapy Calibration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4.4%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5599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Vendor</a:t>
                      </a:r>
                      <a:r>
                        <a:rPr lang="en-US" sz="2800" baseline="0" dirty="0" smtClean="0"/>
                        <a:t> Calibration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15.5%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70018" name="Subtitle 5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77D20-1FB1-4763-908F-BDC01291E5A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6259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CT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is an area of increasing interest</a:t>
            </a:r>
          </a:p>
          <a:p>
            <a:pPr eaLnBrk="1" hangingPunct="1"/>
            <a:r>
              <a:rPr lang="en-US" sz="2800" dirty="0" smtClean="0"/>
              <a:t>CT Dose Index (CTDI) is standard approach for dose quantification in CT</a:t>
            </a:r>
          </a:p>
          <a:p>
            <a:pPr lvl="1" eaLnBrk="1" hangingPunct="1"/>
            <a:r>
              <a:rPr lang="en-US" sz="2400" dirty="0" smtClean="0"/>
              <a:t>Not good metric for patient dose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Desire to improve patient dose assessment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Optically Stimulated Luminescence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(OSLD)</a:t>
            </a:r>
          </a:p>
          <a:p>
            <a:pPr lvl="1" eaLnBrk="1" hangingPunct="1"/>
            <a:r>
              <a:rPr lang="en-US" sz="2400" dirty="0" smtClean="0"/>
              <a:t>High precision, cost effective, doesn’t perturb image</a:t>
            </a:r>
          </a:p>
          <a:p>
            <a:pPr lvl="1" eaLnBrk="1" hangingPunct="1"/>
            <a:r>
              <a:rPr lang="en-US" sz="2400" dirty="0" smtClean="0"/>
              <a:t>Common dosimeter in therapy environment</a:t>
            </a:r>
          </a:p>
          <a:p>
            <a:pPr lvl="1" eaLnBrk="1" hangingPunct="1"/>
            <a:r>
              <a:rPr lang="en-US" sz="2400" dirty="0" smtClean="0"/>
              <a:t>Unknowns/Issues when applied to CT environment</a:t>
            </a:r>
          </a:p>
          <a:p>
            <a:pPr marL="1143000" lvl="2" eaLnBrk="1" hangingPunct="1"/>
            <a:r>
              <a:rPr lang="en-US" sz="2000" dirty="0"/>
              <a:t>Limited </a:t>
            </a:r>
            <a:r>
              <a:rPr lang="en-US" sz="2000" dirty="0" err="1"/>
              <a:t>characterisation</a:t>
            </a:r>
            <a:r>
              <a:rPr lang="en-US" sz="2000" dirty="0"/>
              <a:t> and calibration </a:t>
            </a:r>
            <a:r>
              <a:rPr lang="en-US" sz="2000" dirty="0" smtClean="0"/>
              <a:t>methods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00935-224A-4453-A0F4-0D6844E42C0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153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OSLD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based chip – “</a:t>
            </a:r>
            <a:r>
              <a:rPr lang="en-US" sz="2400" dirty="0" err="1" smtClean="0"/>
              <a:t>nanoDot</a:t>
            </a:r>
            <a:r>
              <a:rPr lang="en-US" sz="2400" dirty="0" smtClean="0"/>
              <a:t>”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Commercially available - </a:t>
            </a:r>
            <a:r>
              <a:rPr lang="en-US" sz="2400" dirty="0" err="1" smtClean="0"/>
              <a:t>Landauer</a:t>
            </a:r>
            <a:r>
              <a:rPr lang="en-US" sz="2400" dirty="0" smtClean="0"/>
              <a:t>, Inc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Read with </a:t>
            </a:r>
            <a:r>
              <a:rPr lang="en-US" dirty="0" err="1" smtClean="0"/>
              <a:t>MicroStar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High intensity beam</a:t>
            </a: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 this study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Full characterization of </a:t>
            </a:r>
            <a:r>
              <a:rPr lang="en-US" sz="2300" dirty="0" err="1" smtClean="0"/>
              <a:t>nanoDot</a:t>
            </a:r>
            <a:endParaRPr lang="en-US" sz="23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300" dirty="0" smtClean="0"/>
              <a:t>	for CT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sz="2100" dirty="0" smtClean="0"/>
              <a:t>Focus on energy response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Calibration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6636-A6A7-4AD8-B3FD-B0B6FD45204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1000" t="43777" r="73000" b="42889"/>
          <a:stretch>
            <a:fillRect/>
          </a:stretch>
        </p:blipFill>
        <p:spPr bwMode="auto">
          <a:xfrm>
            <a:off x="6151563" y="1938338"/>
            <a:ext cx="2763837" cy="129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325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05200"/>
            <a:ext cx="3967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155448"/>
            <a:ext cx="8229601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OSLD </a:t>
            </a:r>
            <a:r>
              <a:rPr lang="en-US" dirty="0" err="1" smtClean="0"/>
              <a:t>Dosimetry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D09A-70D1-4A43-87C9-849ED835222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20713" y="4213225"/>
            <a:ext cx="3141662" cy="1009650"/>
          </a:xfrm>
          <a:custGeom>
            <a:avLst/>
            <a:gdLst>
              <a:gd name="connsiteX0" fmla="*/ 0 w 3141264"/>
              <a:gd name="connsiteY0" fmla="*/ 100996 h 1009961"/>
              <a:gd name="connsiteX1" fmla="*/ 29581 w 3141264"/>
              <a:gd name="connsiteY1" fmla="*/ 29581 h 1009961"/>
              <a:gd name="connsiteX2" fmla="*/ 100996 w 3141264"/>
              <a:gd name="connsiteY2" fmla="*/ 0 h 1009961"/>
              <a:gd name="connsiteX3" fmla="*/ 3040268 w 3141264"/>
              <a:gd name="connsiteY3" fmla="*/ 0 h 1009961"/>
              <a:gd name="connsiteX4" fmla="*/ 3111683 w 3141264"/>
              <a:gd name="connsiteY4" fmla="*/ 29581 h 1009961"/>
              <a:gd name="connsiteX5" fmla="*/ 3141264 w 3141264"/>
              <a:gd name="connsiteY5" fmla="*/ 100996 h 1009961"/>
              <a:gd name="connsiteX6" fmla="*/ 3141264 w 3141264"/>
              <a:gd name="connsiteY6" fmla="*/ 908965 h 1009961"/>
              <a:gd name="connsiteX7" fmla="*/ 3111683 w 3141264"/>
              <a:gd name="connsiteY7" fmla="*/ 980380 h 1009961"/>
              <a:gd name="connsiteX8" fmla="*/ 3040268 w 3141264"/>
              <a:gd name="connsiteY8" fmla="*/ 1009961 h 1009961"/>
              <a:gd name="connsiteX9" fmla="*/ 100996 w 3141264"/>
              <a:gd name="connsiteY9" fmla="*/ 1009961 h 1009961"/>
              <a:gd name="connsiteX10" fmla="*/ 29581 w 3141264"/>
              <a:gd name="connsiteY10" fmla="*/ 980380 h 1009961"/>
              <a:gd name="connsiteX11" fmla="*/ 0 w 3141264"/>
              <a:gd name="connsiteY11" fmla="*/ 908965 h 1009961"/>
              <a:gd name="connsiteX12" fmla="*/ 0 w 3141264"/>
              <a:gd name="connsiteY12" fmla="*/ 100996 h 100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264" h="1009961">
                <a:moveTo>
                  <a:pt x="0" y="100996"/>
                </a:moveTo>
                <a:cubicBezTo>
                  <a:pt x="0" y="74210"/>
                  <a:pt x="10641" y="48521"/>
                  <a:pt x="29581" y="29581"/>
                </a:cubicBezTo>
                <a:cubicBezTo>
                  <a:pt x="48521" y="10641"/>
                  <a:pt x="74210" y="0"/>
                  <a:pt x="100996" y="0"/>
                </a:cubicBezTo>
                <a:lnTo>
                  <a:pt x="3040268" y="0"/>
                </a:lnTo>
                <a:cubicBezTo>
                  <a:pt x="3067054" y="0"/>
                  <a:pt x="3092743" y="10641"/>
                  <a:pt x="3111683" y="29581"/>
                </a:cubicBezTo>
                <a:cubicBezTo>
                  <a:pt x="3130623" y="48521"/>
                  <a:pt x="3141264" y="74210"/>
                  <a:pt x="3141264" y="100996"/>
                </a:cubicBezTo>
                <a:lnTo>
                  <a:pt x="3141264" y="908965"/>
                </a:lnTo>
                <a:cubicBezTo>
                  <a:pt x="3141264" y="935751"/>
                  <a:pt x="3130623" y="961440"/>
                  <a:pt x="3111683" y="980380"/>
                </a:cubicBezTo>
                <a:cubicBezTo>
                  <a:pt x="3092743" y="999320"/>
                  <a:pt x="3067054" y="1009961"/>
                  <a:pt x="3040268" y="1009961"/>
                </a:cubicBezTo>
                <a:lnTo>
                  <a:pt x="100996" y="1009961"/>
                </a:lnTo>
                <a:cubicBezTo>
                  <a:pt x="74210" y="1009961"/>
                  <a:pt x="48521" y="999320"/>
                  <a:pt x="29581" y="980380"/>
                </a:cubicBezTo>
                <a:cubicBezTo>
                  <a:pt x="10641" y="961440"/>
                  <a:pt x="0" y="935751"/>
                  <a:pt x="0" y="908965"/>
                </a:cubicBezTo>
                <a:lnTo>
                  <a:pt x="0" y="100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821" tIns="44821" rIns="44821" bIns="44821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0" dirty="0"/>
              <a:t>OSLD Measurement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0" dirty="0"/>
              <a:t>(Signal, M)</a:t>
            </a:r>
            <a:endParaRPr lang="en-US" sz="1600" b="0" dirty="0"/>
          </a:p>
        </p:txBody>
      </p:sp>
      <p:sp>
        <p:nvSpPr>
          <p:cNvPr id="27" name="Freeform 26"/>
          <p:cNvSpPr/>
          <p:nvPr/>
        </p:nvSpPr>
        <p:spPr>
          <a:xfrm rot="18522919">
            <a:off x="3522663" y="4129087"/>
            <a:ext cx="1276350" cy="180975"/>
          </a:xfrm>
          <a:custGeom>
            <a:avLst/>
            <a:gdLst>
              <a:gd name="connsiteX0" fmla="*/ 0 w 1276316"/>
              <a:gd name="connsiteY0" fmla="*/ 90000 h 180000"/>
              <a:gd name="connsiteX1" fmla="*/ 1276316 w 1276316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316" h="180000">
                <a:moveTo>
                  <a:pt x="0" y="90000"/>
                </a:moveTo>
                <a:lnTo>
                  <a:pt x="1276316" y="900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18950" tIns="58091" rIns="618950" bIns="5809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28" name="Freeform 27"/>
          <p:cNvSpPr/>
          <p:nvPr/>
        </p:nvSpPr>
        <p:spPr>
          <a:xfrm>
            <a:off x="4559300" y="3343275"/>
            <a:ext cx="1517650" cy="757238"/>
          </a:xfrm>
          <a:custGeom>
            <a:avLst/>
            <a:gdLst>
              <a:gd name="connsiteX0" fmla="*/ 0 w 1517609"/>
              <a:gd name="connsiteY0" fmla="*/ 75880 h 758804"/>
              <a:gd name="connsiteX1" fmla="*/ 22225 w 1517609"/>
              <a:gd name="connsiteY1" fmla="*/ 22225 h 758804"/>
              <a:gd name="connsiteX2" fmla="*/ 75880 w 1517609"/>
              <a:gd name="connsiteY2" fmla="*/ 0 h 758804"/>
              <a:gd name="connsiteX3" fmla="*/ 1441729 w 1517609"/>
              <a:gd name="connsiteY3" fmla="*/ 0 h 758804"/>
              <a:gd name="connsiteX4" fmla="*/ 1495384 w 1517609"/>
              <a:gd name="connsiteY4" fmla="*/ 22225 h 758804"/>
              <a:gd name="connsiteX5" fmla="*/ 1517609 w 1517609"/>
              <a:gd name="connsiteY5" fmla="*/ 75880 h 758804"/>
              <a:gd name="connsiteX6" fmla="*/ 1517609 w 1517609"/>
              <a:gd name="connsiteY6" fmla="*/ 682924 h 758804"/>
              <a:gd name="connsiteX7" fmla="*/ 1495384 w 1517609"/>
              <a:gd name="connsiteY7" fmla="*/ 736579 h 758804"/>
              <a:gd name="connsiteX8" fmla="*/ 1441729 w 1517609"/>
              <a:gd name="connsiteY8" fmla="*/ 758804 h 758804"/>
              <a:gd name="connsiteX9" fmla="*/ 75880 w 1517609"/>
              <a:gd name="connsiteY9" fmla="*/ 758804 h 758804"/>
              <a:gd name="connsiteX10" fmla="*/ 22225 w 1517609"/>
              <a:gd name="connsiteY10" fmla="*/ 736579 h 758804"/>
              <a:gd name="connsiteX11" fmla="*/ 0 w 1517609"/>
              <a:gd name="connsiteY11" fmla="*/ 682924 h 758804"/>
              <a:gd name="connsiteX12" fmla="*/ 0 w 1517609"/>
              <a:gd name="connsiteY12" fmla="*/ 75880 h 7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7609" h="758804">
                <a:moveTo>
                  <a:pt x="0" y="75880"/>
                </a:moveTo>
                <a:cubicBezTo>
                  <a:pt x="0" y="55755"/>
                  <a:pt x="7995" y="36455"/>
                  <a:pt x="22225" y="22225"/>
                </a:cubicBezTo>
                <a:cubicBezTo>
                  <a:pt x="36455" y="7995"/>
                  <a:pt x="55756" y="0"/>
                  <a:pt x="75880" y="0"/>
                </a:cubicBezTo>
                <a:lnTo>
                  <a:pt x="1441729" y="0"/>
                </a:lnTo>
                <a:cubicBezTo>
                  <a:pt x="1461854" y="0"/>
                  <a:pt x="1481154" y="7995"/>
                  <a:pt x="1495384" y="22225"/>
                </a:cubicBezTo>
                <a:cubicBezTo>
                  <a:pt x="1509614" y="36455"/>
                  <a:pt x="1517609" y="55756"/>
                  <a:pt x="1517609" y="75880"/>
                </a:cubicBezTo>
                <a:lnTo>
                  <a:pt x="1517609" y="682924"/>
                </a:lnTo>
                <a:cubicBezTo>
                  <a:pt x="1517609" y="703049"/>
                  <a:pt x="1509615" y="722349"/>
                  <a:pt x="1495384" y="736579"/>
                </a:cubicBezTo>
                <a:cubicBezTo>
                  <a:pt x="1481154" y="750809"/>
                  <a:pt x="1461853" y="758804"/>
                  <a:pt x="1441729" y="758804"/>
                </a:cubicBezTo>
                <a:lnTo>
                  <a:pt x="75880" y="758804"/>
                </a:lnTo>
                <a:cubicBezTo>
                  <a:pt x="55755" y="758804"/>
                  <a:pt x="36455" y="750809"/>
                  <a:pt x="22225" y="736579"/>
                </a:cubicBezTo>
                <a:cubicBezTo>
                  <a:pt x="7995" y="722349"/>
                  <a:pt x="0" y="703048"/>
                  <a:pt x="0" y="682924"/>
                </a:cubicBezTo>
                <a:lnTo>
                  <a:pt x="0" y="758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0" dirty="0"/>
              <a:t>Vendor Calibration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76950" y="3632200"/>
            <a:ext cx="808038" cy="179388"/>
          </a:xfrm>
          <a:custGeom>
            <a:avLst/>
            <a:gdLst>
              <a:gd name="connsiteX0" fmla="*/ 0 w 807969"/>
              <a:gd name="connsiteY0" fmla="*/ 90000 h 180000"/>
              <a:gd name="connsiteX1" fmla="*/ 807969 w 807969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969" h="180000">
                <a:moveTo>
                  <a:pt x="0" y="90000"/>
                </a:moveTo>
                <a:lnTo>
                  <a:pt x="807969" y="900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6486" tIns="69801" rIns="396485" bIns="69801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30" name="Freeform 29"/>
          <p:cNvSpPr/>
          <p:nvPr/>
        </p:nvSpPr>
        <p:spPr>
          <a:xfrm>
            <a:off x="6884988" y="3305175"/>
            <a:ext cx="1670050" cy="833438"/>
          </a:xfrm>
          <a:custGeom>
            <a:avLst/>
            <a:gdLst>
              <a:gd name="connsiteX0" fmla="*/ 0 w 1669365"/>
              <a:gd name="connsiteY0" fmla="*/ 83468 h 834682"/>
              <a:gd name="connsiteX1" fmla="*/ 24447 w 1669365"/>
              <a:gd name="connsiteY1" fmla="*/ 24447 h 834682"/>
              <a:gd name="connsiteX2" fmla="*/ 83468 w 1669365"/>
              <a:gd name="connsiteY2" fmla="*/ 0 h 834682"/>
              <a:gd name="connsiteX3" fmla="*/ 1585897 w 1669365"/>
              <a:gd name="connsiteY3" fmla="*/ 0 h 834682"/>
              <a:gd name="connsiteX4" fmla="*/ 1644918 w 1669365"/>
              <a:gd name="connsiteY4" fmla="*/ 24447 h 834682"/>
              <a:gd name="connsiteX5" fmla="*/ 1669365 w 1669365"/>
              <a:gd name="connsiteY5" fmla="*/ 83468 h 834682"/>
              <a:gd name="connsiteX6" fmla="*/ 1669365 w 1669365"/>
              <a:gd name="connsiteY6" fmla="*/ 751214 h 834682"/>
              <a:gd name="connsiteX7" fmla="*/ 1644918 w 1669365"/>
              <a:gd name="connsiteY7" fmla="*/ 810235 h 834682"/>
              <a:gd name="connsiteX8" fmla="*/ 1585897 w 1669365"/>
              <a:gd name="connsiteY8" fmla="*/ 834682 h 834682"/>
              <a:gd name="connsiteX9" fmla="*/ 83468 w 1669365"/>
              <a:gd name="connsiteY9" fmla="*/ 834682 h 834682"/>
              <a:gd name="connsiteX10" fmla="*/ 24447 w 1669365"/>
              <a:gd name="connsiteY10" fmla="*/ 810235 h 834682"/>
              <a:gd name="connsiteX11" fmla="*/ 0 w 1669365"/>
              <a:gd name="connsiteY11" fmla="*/ 751214 h 834682"/>
              <a:gd name="connsiteX12" fmla="*/ 0 w 1669365"/>
              <a:gd name="connsiteY12" fmla="*/ 83468 h 83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365" h="834682">
                <a:moveTo>
                  <a:pt x="0" y="83468"/>
                </a:moveTo>
                <a:cubicBezTo>
                  <a:pt x="0" y="61331"/>
                  <a:pt x="8794" y="40100"/>
                  <a:pt x="24447" y="24447"/>
                </a:cubicBezTo>
                <a:cubicBezTo>
                  <a:pt x="40100" y="8794"/>
                  <a:pt x="61331" y="0"/>
                  <a:pt x="83468" y="0"/>
                </a:cubicBezTo>
                <a:lnTo>
                  <a:pt x="1585897" y="0"/>
                </a:lnTo>
                <a:cubicBezTo>
                  <a:pt x="1608034" y="0"/>
                  <a:pt x="1629265" y="8794"/>
                  <a:pt x="1644918" y="24447"/>
                </a:cubicBezTo>
                <a:cubicBezTo>
                  <a:pt x="1660571" y="40100"/>
                  <a:pt x="1669365" y="61331"/>
                  <a:pt x="1669365" y="83468"/>
                </a:cubicBezTo>
                <a:lnTo>
                  <a:pt x="1669365" y="751214"/>
                </a:lnTo>
                <a:cubicBezTo>
                  <a:pt x="1669365" y="773351"/>
                  <a:pt x="1660571" y="794582"/>
                  <a:pt x="1644918" y="810235"/>
                </a:cubicBezTo>
                <a:cubicBezTo>
                  <a:pt x="1629265" y="825888"/>
                  <a:pt x="1608034" y="834682"/>
                  <a:pt x="1585897" y="834682"/>
                </a:cubicBezTo>
                <a:lnTo>
                  <a:pt x="83468" y="834682"/>
                </a:lnTo>
                <a:cubicBezTo>
                  <a:pt x="61331" y="834682"/>
                  <a:pt x="40100" y="825888"/>
                  <a:pt x="24447" y="810235"/>
                </a:cubicBezTo>
                <a:cubicBezTo>
                  <a:pt x="8794" y="794582"/>
                  <a:pt x="0" y="773351"/>
                  <a:pt x="0" y="751214"/>
                </a:cubicBezTo>
                <a:lnTo>
                  <a:pt x="0" y="8346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27" tIns="42227" rIns="42227" bIns="42227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0" i="1" dirty="0" err="1" smtClean="0"/>
              <a:t>k</a:t>
            </a:r>
            <a:r>
              <a:rPr lang="en-US" sz="2800" b="0" i="1" baseline="-25000" dirty="0" err="1"/>
              <a:t>d</a:t>
            </a:r>
            <a:endParaRPr lang="en-US" sz="2800" b="0" i="1" baseline="-25000" dirty="0"/>
          </a:p>
        </p:txBody>
      </p:sp>
      <p:sp>
        <p:nvSpPr>
          <p:cNvPr id="31" name="Freeform 30"/>
          <p:cNvSpPr/>
          <p:nvPr/>
        </p:nvSpPr>
        <p:spPr>
          <a:xfrm rot="21558292">
            <a:off x="3762375" y="4622800"/>
            <a:ext cx="796925" cy="179388"/>
          </a:xfrm>
          <a:custGeom>
            <a:avLst/>
            <a:gdLst>
              <a:gd name="connsiteX0" fmla="*/ 0 w 798332"/>
              <a:gd name="connsiteY0" fmla="*/ 90000 h 180000"/>
              <a:gd name="connsiteX1" fmla="*/ 798332 w 798332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8332" h="180000">
                <a:moveTo>
                  <a:pt x="0" y="90000"/>
                </a:moveTo>
                <a:lnTo>
                  <a:pt x="798332" y="900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1907" tIns="70042" rIns="391908" bIns="70042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32" name="Freeform 31"/>
          <p:cNvSpPr/>
          <p:nvPr/>
        </p:nvSpPr>
        <p:spPr>
          <a:xfrm>
            <a:off x="4559300" y="4329113"/>
            <a:ext cx="1517650" cy="758825"/>
          </a:xfrm>
          <a:custGeom>
            <a:avLst/>
            <a:gdLst>
              <a:gd name="connsiteX0" fmla="*/ 0 w 1517609"/>
              <a:gd name="connsiteY0" fmla="*/ 75880 h 758804"/>
              <a:gd name="connsiteX1" fmla="*/ 22225 w 1517609"/>
              <a:gd name="connsiteY1" fmla="*/ 22225 h 758804"/>
              <a:gd name="connsiteX2" fmla="*/ 75880 w 1517609"/>
              <a:gd name="connsiteY2" fmla="*/ 0 h 758804"/>
              <a:gd name="connsiteX3" fmla="*/ 1441729 w 1517609"/>
              <a:gd name="connsiteY3" fmla="*/ 0 h 758804"/>
              <a:gd name="connsiteX4" fmla="*/ 1495384 w 1517609"/>
              <a:gd name="connsiteY4" fmla="*/ 22225 h 758804"/>
              <a:gd name="connsiteX5" fmla="*/ 1517609 w 1517609"/>
              <a:gd name="connsiteY5" fmla="*/ 75880 h 758804"/>
              <a:gd name="connsiteX6" fmla="*/ 1517609 w 1517609"/>
              <a:gd name="connsiteY6" fmla="*/ 682924 h 758804"/>
              <a:gd name="connsiteX7" fmla="*/ 1495384 w 1517609"/>
              <a:gd name="connsiteY7" fmla="*/ 736579 h 758804"/>
              <a:gd name="connsiteX8" fmla="*/ 1441729 w 1517609"/>
              <a:gd name="connsiteY8" fmla="*/ 758804 h 758804"/>
              <a:gd name="connsiteX9" fmla="*/ 75880 w 1517609"/>
              <a:gd name="connsiteY9" fmla="*/ 758804 h 758804"/>
              <a:gd name="connsiteX10" fmla="*/ 22225 w 1517609"/>
              <a:gd name="connsiteY10" fmla="*/ 736579 h 758804"/>
              <a:gd name="connsiteX11" fmla="*/ 0 w 1517609"/>
              <a:gd name="connsiteY11" fmla="*/ 682924 h 758804"/>
              <a:gd name="connsiteX12" fmla="*/ 0 w 1517609"/>
              <a:gd name="connsiteY12" fmla="*/ 75880 h 7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7609" h="758804">
                <a:moveTo>
                  <a:pt x="0" y="75880"/>
                </a:moveTo>
                <a:cubicBezTo>
                  <a:pt x="0" y="55755"/>
                  <a:pt x="7995" y="36455"/>
                  <a:pt x="22225" y="22225"/>
                </a:cubicBezTo>
                <a:cubicBezTo>
                  <a:pt x="36455" y="7995"/>
                  <a:pt x="55756" y="0"/>
                  <a:pt x="75880" y="0"/>
                </a:cubicBezTo>
                <a:lnTo>
                  <a:pt x="1441729" y="0"/>
                </a:lnTo>
                <a:cubicBezTo>
                  <a:pt x="1461854" y="0"/>
                  <a:pt x="1481154" y="7995"/>
                  <a:pt x="1495384" y="22225"/>
                </a:cubicBezTo>
                <a:cubicBezTo>
                  <a:pt x="1509614" y="36455"/>
                  <a:pt x="1517609" y="55756"/>
                  <a:pt x="1517609" y="75880"/>
                </a:cubicBezTo>
                <a:lnTo>
                  <a:pt x="1517609" y="682924"/>
                </a:lnTo>
                <a:cubicBezTo>
                  <a:pt x="1517609" y="703049"/>
                  <a:pt x="1509615" y="722349"/>
                  <a:pt x="1495384" y="736579"/>
                </a:cubicBezTo>
                <a:cubicBezTo>
                  <a:pt x="1481154" y="750809"/>
                  <a:pt x="1461853" y="758804"/>
                  <a:pt x="1441729" y="758804"/>
                </a:cubicBezTo>
                <a:lnTo>
                  <a:pt x="75880" y="758804"/>
                </a:lnTo>
                <a:cubicBezTo>
                  <a:pt x="55755" y="758804"/>
                  <a:pt x="36455" y="750809"/>
                  <a:pt x="22225" y="736579"/>
                </a:cubicBezTo>
                <a:cubicBezTo>
                  <a:pt x="7995" y="722349"/>
                  <a:pt x="0" y="703048"/>
                  <a:pt x="0" y="682924"/>
                </a:cubicBezTo>
                <a:lnTo>
                  <a:pt x="0" y="7588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0" dirty="0"/>
              <a:t>CT Calibration</a:t>
            </a:r>
          </a:p>
        </p:txBody>
      </p:sp>
      <p:sp>
        <p:nvSpPr>
          <p:cNvPr id="33" name="Freeform 32"/>
          <p:cNvSpPr/>
          <p:nvPr/>
        </p:nvSpPr>
        <p:spPr>
          <a:xfrm>
            <a:off x="6076950" y="4618038"/>
            <a:ext cx="808038" cy="179387"/>
          </a:xfrm>
          <a:custGeom>
            <a:avLst/>
            <a:gdLst>
              <a:gd name="connsiteX0" fmla="*/ 0 w 807969"/>
              <a:gd name="connsiteY0" fmla="*/ 90000 h 180000"/>
              <a:gd name="connsiteX1" fmla="*/ 807969 w 807969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969" h="180000">
                <a:moveTo>
                  <a:pt x="0" y="90000"/>
                </a:moveTo>
                <a:lnTo>
                  <a:pt x="807969" y="900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6486" tIns="69800" rIns="396485" bIns="69802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34" name="Freeform 33"/>
          <p:cNvSpPr/>
          <p:nvPr/>
        </p:nvSpPr>
        <p:spPr>
          <a:xfrm>
            <a:off x="6884988" y="4291013"/>
            <a:ext cx="1670050" cy="835025"/>
          </a:xfrm>
          <a:custGeom>
            <a:avLst/>
            <a:gdLst>
              <a:gd name="connsiteX0" fmla="*/ 0 w 1669365"/>
              <a:gd name="connsiteY0" fmla="*/ 83468 h 834682"/>
              <a:gd name="connsiteX1" fmla="*/ 24447 w 1669365"/>
              <a:gd name="connsiteY1" fmla="*/ 24447 h 834682"/>
              <a:gd name="connsiteX2" fmla="*/ 83468 w 1669365"/>
              <a:gd name="connsiteY2" fmla="*/ 0 h 834682"/>
              <a:gd name="connsiteX3" fmla="*/ 1585897 w 1669365"/>
              <a:gd name="connsiteY3" fmla="*/ 0 h 834682"/>
              <a:gd name="connsiteX4" fmla="*/ 1644918 w 1669365"/>
              <a:gd name="connsiteY4" fmla="*/ 24447 h 834682"/>
              <a:gd name="connsiteX5" fmla="*/ 1669365 w 1669365"/>
              <a:gd name="connsiteY5" fmla="*/ 83468 h 834682"/>
              <a:gd name="connsiteX6" fmla="*/ 1669365 w 1669365"/>
              <a:gd name="connsiteY6" fmla="*/ 751214 h 834682"/>
              <a:gd name="connsiteX7" fmla="*/ 1644918 w 1669365"/>
              <a:gd name="connsiteY7" fmla="*/ 810235 h 834682"/>
              <a:gd name="connsiteX8" fmla="*/ 1585897 w 1669365"/>
              <a:gd name="connsiteY8" fmla="*/ 834682 h 834682"/>
              <a:gd name="connsiteX9" fmla="*/ 83468 w 1669365"/>
              <a:gd name="connsiteY9" fmla="*/ 834682 h 834682"/>
              <a:gd name="connsiteX10" fmla="*/ 24447 w 1669365"/>
              <a:gd name="connsiteY10" fmla="*/ 810235 h 834682"/>
              <a:gd name="connsiteX11" fmla="*/ 0 w 1669365"/>
              <a:gd name="connsiteY11" fmla="*/ 751214 h 834682"/>
              <a:gd name="connsiteX12" fmla="*/ 0 w 1669365"/>
              <a:gd name="connsiteY12" fmla="*/ 83468 h 83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365" h="834682">
                <a:moveTo>
                  <a:pt x="0" y="83468"/>
                </a:moveTo>
                <a:cubicBezTo>
                  <a:pt x="0" y="61331"/>
                  <a:pt x="8794" y="40100"/>
                  <a:pt x="24447" y="24447"/>
                </a:cubicBezTo>
                <a:cubicBezTo>
                  <a:pt x="40100" y="8794"/>
                  <a:pt x="61331" y="0"/>
                  <a:pt x="83468" y="0"/>
                </a:cubicBezTo>
                <a:lnTo>
                  <a:pt x="1585897" y="0"/>
                </a:lnTo>
                <a:cubicBezTo>
                  <a:pt x="1608034" y="0"/>
                  <a:pt x="1629265" y="8794"/>
                  <a:pt x="1644918" y="24447"/>
                </a:cubicBezTo>
                <a:cubicBezTo>
                  <a:pt x="1660571" y="40100"/>
                  <a:pt x="1669365" y="61331"/>
                  <a:pt x="1669365" y="83468"/>
                </a:cubicBezTo>
                <a:lnTo>
                  <a:pt x="1669365" y="751214"/>
                </a:lnTo>
                <a:cubicBezTo>
                  <a:pt x="1669365" y="773351"/>
                  <a:pt x="1660571" y="794582"/>
                  <a:pt x="1644918" y="810235"/>
                </a:cubicBezTo>
                <a:cubicBezTo>
                  <a:pt x="1629265" y="825888"/>
                  <a:pt x="1608034" y="834682"/>
                  <a:pt x="1585897" y="834682"/>
                </a:cubicBezTo>
                <a:lnTo>
                  <a:pt x="83468" y="834682"/>
                </a:lnTo>
                <a:cubicBezTo>
                  <a:pt x="61331" y="834682"/>
                  <a:pt x="40100" y="825888"/>
                  <a:pt x="24447" y="810235"/>
                </a:cubicBezTo>
                <a:cubicBezTo>
                  <a:pt x="8794" y="794582"/>
                  <a:pt x="0" y="773351"/>
                  <a:pt x="0" y="751214"/>
                </a:cubicBezTo>
                <a:lnTo>
                  <a:pt x="0" y="8346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27" tIns="42227" rIns="42227" bIns="42227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0" i="1" dirty="0" err="1" smtClean="0"/>
              <a:t>k</a:t>
            </a:r>
            <a:r>
              <a:rPr lang="en-US" sz="2800" b="0" i="1" baseline="-25000" dirty="0" err="1"/>
              <a:t>d</a:t>
            </a:r>
            <a:r>
              <a:rPr lang="en-US" sz="2800" b="0" i="1" baseline="-25000" dirty="0" smtClean="0"/>
              <a:t>, </a:t>
            </a:r>
            <a:r>
              <a:rPr lang="en-US" sz="2800" b="0" i="1" dirty="0"/>
              <a:t>k</a:t>
            </a:r>
            <a:r>
              <a:rPr lang="en-US" sz="2800" b="0" i="1" baseline="-25000" dirty="0"/>
              <a:t>E, </a:t>
            </a:r>
            <a:r>
              <a:rPr lang="en-US" sz="2800" b="0" i="1" dirty="0"/>
              <a:t>k</a:t>
            </a:r>
            <a:r>
              <a:rPr lang="el-GR" sz="2800" b="0" i="1" baseline="-25000" dirty="0"/>
              <a:t>θ</a:t>
            </a:r>
            <a:endParaRPr lang="en-US" sz="2800" b="0" i="1" baseline="-25000" dirty="0"/>
          </a:p>
        </p:txBody>
      </p:sp>
      <p:sp>
        <p:nvSpPr>
          <p:cNvPr id="35" name="Freeform 34"/>
          <p:cNvSpPr/>
          <p:nvPr/>
        </p:nvSpPr>
        <p:spPr>
          <a:xfrm rot="3044057">
            <a:off x="3529806" y="5115719"/>
            <a:ext cx="1262063" cy="180975"/>
          </a:xfrm>
          <a:custGeom>
            <a:avLst/>
            <a:gdLst>
              <a:gd name="connsiteX0" fmla="*/ 0 w 1261260"/>
              <a:gd name="connsiteY0" fmla="*/ 90000 h 180000"/>
              <a:gd name="connsiteX1" fmla="*/ 1261260 w 1261260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260" h="180000">
                <a:moveTo>
                  <a:pt x="0" y="90000"/>
                </a:moveTo>
                <a:lnTo>
                  <a:pt x="1261260" y="900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11798" tIns="58467" rIns="611798" bIns="58469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36" name="Freeform 35"/>
          <p:cNvSpPr/>
          <p:nvPr/>
        </p:nvSpPr>
        <p:spPr>
          <a:xfrm>
            <a:off x="4559300" y="5314950"/>
            <a:ext cx="1517650" cy="758825"/>
          </a:xfrm>
          <a:custGeom>
            <a:avLst/>
            <a:gdLst>
              <a:gd name="connsiteX0" fmla="*/ 0 w 1517609"/>
              <a:gd name="connsiteY0" fmla="*/ 75880 h 758804"/>
              <a:gd name="connsiteX1" fmla="*/ 22225 w 1517609"/>
              <a:gd name="connsiteY1" fmla="*/ 22225 h 758804"/>
              <a:gd name="connsiteX2" fmla="*/ 75880 w 1517609"/>
              <a:gd name="connsiteY2" fmla="*/ 0 h 758804"/>
              <a:gd name="connsiteX3" fmla="*/ 1441729 w 1517609"/>
              <a:gd name="connsiteY3" fmla="*/ 0 h 758804"/>
              <a:gd name="connsiteX4" fmla="*/ 1495384 w 1517609"/>
              <a:gd name="connsiteY4" fmla="*/ 22225 h 758804"/>
              <a:gd name="connsiteX5" fmla="*/ 1517609 w 1517609"/>
              <a:gd name="connsiteY5" fmla="*/ 75880 h 758804"/>
              <a:gd name="connsiteX6" fmla="*/ 1517609 w 1517609"/>
              <a:gd name="connsiteY6" fmla="*/ 682924 h 758804"/>
              <a:gd name="connsiteX7" fmla="*/ 1495384 w 1517609"/>
              <a:gd name="connsiteY7" fmla="*/ 736579 h 758804"/>
              <a:gd name="connsiteX8" fmla="*/ 1441729 w 1517609"/>
              <a:gd name="connsiteY8" fmla="*/ 758804 h 758804"/>
              <a:gd name="connsiteX9" fmla="*/ 75880 w 1517609"/>
              <a:gd name="connsiteY9" fmla="*/ 758804 h 758804"/>
              <a:gd name="connsiteX10" fmla="*/ 22225 w 1517609"/>
              <a:gd name="connsiteY10" fmla="*/ 736579 h 758804"/>
              <a:gd name="connsiteX11" fmla="*/ 0 w 1517609"/>
              <a:gd name="connsiteY11" fmla="*/ 682924 h 758804"/>
              <a:gd name="connsiteX12" fmla="*/ 0 w 1517609"/>
              <a:gd name="connsiteY12" fmla="*/ 75880 h 7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7609" h="758804">
                <a:moveTo>
                  <a:pt x="0" y="75880"/>
                </a:moveTo>
                <a:cubicBezTo>
                  <a:pt x="0" y="55755"/>
                  <a:pt x="7995" y="36455"/>
                  <a:pt x="22225" y="22225"/>
                </a:cubicBezTo>
                <a:cubicBezTo>
                  <a:pt x="36455" y="7995"/>
                  <a:pt x="55756" y="0"/>
                  <a:pt x="75880" y="0"/>
                </a:cubicBezTo>
                <a:lnTo>
                  <a:pt x="1441729" y="0"/>
                </a:lnTo>
                <a:cubicBezTo>
                  <a:pt x="1461854" y="0"/>
                  <a:pt x="1481154" y="7995"/>
                  <a:pt x="1495384" y="22225"/>
                </a:cubicBezTo>
                <a:cubicBezTo>
                  <a:pt x="1509614" y="36455"/>
                  <a:pt x="1517609" y="55756"/>
                  <a:pt x="1517609" y="75880"/>
                </a:cubicBezTo>
                <a:lnTo>
                  <a:pt x="1517609" y="682924"/>
                </a:lnTo>
                <a:cubicBezTo>
                  <a:pt x="1517609" y="703049"/>
                  <a:pt x="1509615" y="722349"/>
                  <a:pt x="1495384" y="736579"/>
                </a:cubicBezTo>
                <a:cubicBezTo>
                  <a:pt x="1481154" y="750809"/>
                  <a:pt x="1461853" y="758804"/>
                  <a:pt x="1441729" y="758804"/>
                </a:cubicBezTo>
                <a:lnTo>
                  <a:pt x="75880" y="758804"/>
                </a:lnTo>
                <a:cubicBezTo>
                  <a:pt x="55755" y="758804"/>
                  <a:pt x="36455" y="750809"/>
                  <a:pt x="22225" y="736579"/>
                </a:cubicBezTo>
                <a:cubicBezTo>
                  <a:pt x="7995" y="722349"/>
                  <a:pt x="0" y="703048"/>
                  <a:pt x="0" y="682924"/>
                </a:cubicBezTo>
                <a:lnTo>
                  <a:pt x="0" y="7588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0" dirty="0"/>
              <a:t>Therapy Calibration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76950" y="5603875"/>
            <a:ext cx="808038" cy="180975"/>
          </a:xfrm>
          <a:custGeom>
            <a:avLst/>
            <a:gdLst>
              <a:gd name="connsiteX0" fmla="*/ 0 w 807969"/>
              <a:gd name="connsiteY0" fmla="*/ 90000 h 180000"/>
              <a:gd name="connsiteX1" fmla="*/ 807969 w 807969"/>
              <a:gd name="connsiteY1" fmla="*/ 9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969" h="180000">
                <a:moveTo>
                  <a:pt x="0" y="90000"/>
                </a:moveTo>
                <a:lnTo>
                  <a:pt x="807969" y="900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6486" tIns="69800" rIns="396485" bIns="69802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 b="0"/>
          </a:p>
        </p:txBody>
      </p:sp>
      <p:sp>
        <p:nvSpPr>
          <p:cNvPr id="38" name="Freeform 37"/>
          <p:cNvSpPr/>
          <p:nvPr/>
        </p:nvSpPr>
        <p:spPr>
          <a:xfrm>
            <a:off x="6884988" y="5276850"/>
            <a:ext cx="1670050" cy="835025"/>
          </a:xfrm>
          <a:custGeom>
            <a:avLst/>
            <a:gdLst>
              <a:gd name="connsiteX0" fmla="*/ 0 w 1669365"/>
              <a:gd name="connsiteY0" fmla="*/ 83468 h 834682"/>
              <a:gd name="connsiteX1" fmla="*/ 24447 w 1669365"/>
              <a:gd name="connsiteY1" fmla="*/ 24447 h 834682"/>
              <a:gd name="connsiteX2" fmla="*/ 83468 w 1669365"/>
              <a:gd name="connsiteY2" fmla="*/ 0 h 834682"/>
              <a:gd name="connsiteX3" fmla="*/ 1585897 w 1669365"/>
              <a:gd name="connsiteY3" fmla="*/ 0 h 834682"/>
              <a:gd name="connsiteX4" fmla="*/ 1644918 w 1669365"/>
              <a:gd name="connsiteY4" fmla="*/ 24447 h 834682"/>
              <a:gd name="connsiteX5" fmla="*/ 1669365 w 1669365"/>
              <a:gd name="connsiteY5" fmla="*/ 83468 h 834682"/>
              <a:gd name="connsiteX6" fmla="*/ 1669365 w 1669365"/>
              <a:gd name="connsiteY6" fmla="*/ 751214 h 834682"/>
              <a:gd name="connsiteX7" fmla="*/ 1644918 w 1669365"/>
              <a:gd name="connsiteY7" fmla="*/ 810235 h 834682"/>
              <a:gd name="connsiteX8" fmla="*/ 1585897 w 1669365"/>
              <a:gd name="connsiteY8" fmla="*/ 834682 h 834682"/>
              <a:gd name="connsiteX9" fmla="*/ 83468 w 1669365"/>
              <a:gd name="connsiteY9" fmla="*/ 834682 h 834682"/>
              <a:gd name="connsiteX10" fmla="*/ 24447 w 1669365"/>
              <a:gd name="connsiteY10" fmla="*/ 810235 h 834682"/>
              <a:gd name="connsiteX11" fmla="*/ 0 w 1669365"/>
              <a:gd name="connsiteY11" fmla="*/ 751214 h 834682"/>
              <a:gd name="connsiteX12" fmla="*/ 0 w 1669365"/>
              <a:gd name="connsiteY12" fmla="*/ 83468 h 83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365" h="834682">
                <a:moveTo>
                  <a:pt x="0" y="83468"/>
                </a:moveTo>
                <a:cubicBezTo>
                  <a:pt x="0" y="61331"/>
                  <a:pt x="8794" y="40100"/>
                  <a:pt x="24447" y="24447"/>
                </a:cubicBezTo>
                <a:cubicBezTo>
                  <a:pt x="40100" y="8794"/>
                  <a:pt x="61331" y="0"/>
                  <a:pt x="83468" y="0"/>
                </a:cubicBezTo>
                <a:lnTo>
                  <a:pt x="1585897" y="0"/>
                </a:lnTo>
                <a:cubicBezTo>
                  <a:pt x="1608034" y="0"/>
                  <a:pt x="1629265" y="8794"/>
                  <a:pt x="1644918" y="24447"/>
                </a:cubicBezTo>
                <a:cubicBezTo>
                  <a:pt x="1660571" y="40100"/>
                  <a:pt x="1669365" y="61331"/>
                  <a:pt x="1669365" y="83468"/>
                </a:cubicBezTo>
                <a:lnTo>
                  <a:pt x="1669365" y="751214"/>
                </a:lnTo>
                <a:cubicBezTo>
                  <a:pt x="1669365" y="773351"/>
                  <a:pt x="1660571" y="794582"/>
                  <a:pt x="1644918" y="810235"/>
                </a:cubicBezTo>
                <a:cubicBezTo>
                  <a:pt x="1629265" y="825888"/>
                  <a:pt x="1608034" y="834682"/>
                  <a:pt x="1585897" y="834682"/>
                </a:cubicBezTo>
                <a:lnTo>
                  <a:pt x="83468" y="834682"/>
                </a:lnTo>
                <a:cubicBezTo>
                  <a:pt x="61331" y="834682"/>
                  <a:pt x="40100" y="825888"/>
                  <a:pt x="24447" y="810235"/>
                </a:cubicBezTo>
                <a:cubicBezTo>
                  <a:pt x="8794" y="794582"/>
                  <a:pt x="0" y="773351"/>
                  <a:pt x="0" y="751214"/>
                </a:cubicBezTo>
                <a:lnTo>
                  <a:pt x="0" y="8346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227" tIns="42227" rIns="42227" bIns="42227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0" i="1" dirty="0" err="1" smtClean="0"/>
              <a:t>k</a:t>
            </a:r>
            <a:r>
              <a:rPr lang="en-US" sz="2800" b="0" i="1" baseline="-25000" dirty="0" err="1"/>
              <a:t>d</a:t>
            </a:r>
            <a:r>
              <a:rPr lang="en-US" sz="2800" b="0" i="1" baseline="-25000" dirty="0" smtClean="0"/>
              <a:t>, </a:t>
            </a:r>
            <a:r>
              <a:rPr lang="en-US" sz="2800" b="0" i="1" dirty="0" err="1"/>
              <a:t>k</a:t>
            </a:r>
            <a:r>
              <a:rPr lang="en-US" sz="2800" b="0" i="1" baseline="-25000" dirty="0" err="1"/>
              <a:t>G</a:t>
            </a:r>
            <a:r>
              <a:rPr lang="en-US" sz="2800" b="0" i="1" baseline="-25000" dirty="0"/>
              <a:t>, </a:t>
            </a:r>
            <a:r>
              <a:rPr lang="en-US" sz="2800" b="0" i="1" dirty="0"/>
              <a:t>k</a:t>
            </a:r>
            <a:r>
              <a:rPr lang="en-US" sz="2800" b="0" i="1" baseline="-25000" dirty="0"/>
              <a:t>E, </a:t>
            </a:r>
            <a:r>
              <a:rPr lang="en-US" sz="2800" b="0" i="1" dirty="0"/>
              <a:t>k</a:t>
            </a:r>
            <a:r>
              <a:rPr lang="el-GR" sz="2800" b="0" i="1" baseline="-25000" dirty="0"/>
              <a:t>θ</a:t>
            </a:r>
            <a:endParaRPr lang="en-US" sz="2800" b="0" i="1" baseline="-25000" dirty="0"/>
          </a:p>
        </p:txBody>
      </p:sp>
      <p:graphicFrame>
        <p:nvGraphicFramePr>
          <p:cNvPr id="404483" name="Object 3"/>
          <p:cNvGraphicFramePr>
            <a:graphicFrameLocks noChangeAspect="1"/>
          </p:cNvGraphicFramePr>
          <p:nvPr/>
        </p:nvGraphicFramePr>
        <p:xfrm>
          <a:off x="1235075" y="1974850"/>
          <a:ext cx="7000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7" name="Equation" r:id="rId3" imgW="2374560" imgH="228600" progId="Equation.3">
                  <p:embed/>
                </p:oleObj>
              </mc:Choice>
              <mc:Fallback>
                <p:oleObj name="Equation" r:id="rId3" imgW="2374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974850"/>
                        <a:ext cx="70008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BE5F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5573713" y="631825"/>
            <a:ext cx="457200" cy="4267200"/>
          </a:xfrm>
          <a:prstGeom prst="rightBrace">
            <a:avLst>
              <a:gd name="adj1" fmla="val 57041"/>
              <a:gd name="adj2" fmla="val 50153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" name="Right Brace 15"/>
          <p:cNvSpPr/>
          <p:nvPr/>
        </p:nvSpPr>
        <p:spPr>
          <a:xfrm rot="5400000">
            <a:off x="2982913" y="2384425"/>
            <a:ext cx="457200" cy="762000"/>
          </a:xfrm>
          <a:prstGeom prst="rightBrace">
            <a:avLst>
              <a:gd name="adj1" fmla="val 38300"/>
              <a:gd name="adj2" fmla="val 5404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9" name="Right Brace 38"/>
          <p:cNvSpPr/>
          <p:nvPr/>
        </p:nvSpPr>
        <p:spPr>
          <a:xfrm rot="5400000">
            <a:off x="2220913" y="2384425"/>
            <a:ext cx="457200" cy="762000"/>
          </a:xfrm>
          <a:prstGeom prst="rightBrace">
            <a:avLst>
              <a:gd name="adj1" fmla="val 38300"/>
              <a:gd name="adj2" fmla="val 5404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297113" y="3146425"/>
            <a:ext cx="1524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11513" y="3070225"/>
            <a:ext cx="838200" cy="1066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78513" y="3070225"/>
            <a:ext cx="685800" cy="4572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10" grpId="0" animBg="1"/>
      <p:bldP spid="1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Characterizing the nanoDot</a:t>
            </a:r>
            <a:endParaRPr lang="en-US" dirty="0"/>
          </a:p>
        </p:txBody>
      </p:sp>
      <p:graphicFrame>
        <p:nvGraphicFramePr>
          <p:cNvPr id="407613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96251"/>
              </p:ext>
            </p:extLst>
          </p:nvPr>
        </p:nvGraphicFramePr>
        <p:xfrm>
          <a:off x="457200" y="3165475"/>
          <a:ext cx="8229600" cy="3234690"/>
        </p:xfrm>
        <a:graphic>
          <a:graphicData uri="http://schemas.openxmlformats.org/drawingml/2006/table">
            <a:tbl>
              <a:tblPr/>
              <a:tblGrid>
                <a:gridCol w="2381250"/>
                <a:gridCol w="742950"/>
                <a:gridCol w="1701800"/>
                <a:gridCol w="1701800"/>
                <a:gridCol w="1701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Vendor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CT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Therapy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Calibration 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Depletion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Fading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Linearity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Irradiation Geometry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Angular Dependence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l-GR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θ</a:t>
                      </a:r>
                      <a:endParaRPr kumimoji="0" 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 Dependence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5FB02-0BBD-4156-842D-19535880EA1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229600" cy="1447800"/>
          </a:xfrm>
          <a:prstGeom prst="rect">
            <a:avLst/>
          </a:prstGeom>
        </p:spPr>
        <p:txBody>
          <a:bodyPr lIns="54864" tIns="9144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b="0" dirty="0" smtClean="0">
                <a:latin typeface="+mn-lt"/>
              </a:rPr>
              <a:t>Project goal: Fill in table</a:t>
            </a:r>
          </a:p>
          <a:p>
            <a:pPr marL="896112" lvl="1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b="0" dirty="0" smtClean="0">
                <a:latin typeface="+mn-lt"/>
              </a:rPr>
              <a:t>Calibration </a:t>
            </a:r>
            <a:r>
              <a:rPr lang="en-US" sz="2800" b="0" dirty="0">
                <a:latin typeface="+mn-lt"/>
              </a:rPr>
              <a:t>Protocol determines </a:t>
            </a:r>
            <a:r>
              <a:rPr lang="en-US" sz="2800" b="0" i="1" dirty="0">
                <a:latin typeface="+mn-lt"/>
              </a:rPr>
              <a:t>C</a:t>
            </a:r>
            <a:r>
              <a:rPr lang="en-US" sz="2800" b="0" i="1" baseline="-25000" dirty="0">
                <a:latin typeface="+mn-lt"/>
              </a:rPr>
              <a:t>D</a:t>
            </a:r>
          </a:p>
          <a:p>
            <a:pPr marL="896112" lvl="1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b="0" dirty="0">
                <a:latin typeface="+mn-lt"/>
              </a:rPr>
              <a:t>Additional correction factors dependent on calibration protocol used + measurement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Calibration: C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405506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 dirty="0" smtClean="0"/>
              <a:t>Vendor Calibration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Pre-irradiated dosimeter (80kVp beam)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Constant Energy Correction Factor = 1.19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n-US" sz="2700" dirty="0" smtClean="0"/>
              <a:t>CT Free-In-Air Calibration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Irradiate ion chamber (Dose) and OSLD (signal) identically in air in CT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Corrections to be determined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n-US" sz="2700" dirty="0" smtClean="0"/>
              <a:t>Therapy Calibration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Irradiate ion chamber (Dose) and OSLD (signal) identically in MV beam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Corrections to be determined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E4EE7-3D0A-4AC5-B993-9446EC6465F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0" y="228600"/>
          <a:ext cx="440199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0" name="Equation" r:id="rId4" imgW="977989" imgH="236610" progId="Equation.3">
                  <p:embed/>
                </p:oleObj>
              </mc:Choice>
              <mc:Fallback>
                <p:oleObj name="Equation" r:id="rId4" imgW="977989" imgH="23661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8600"/>
                        <a:ext cx="4401994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536" name="Group 64"/>
          <p:cNvGraphicFramePr>
            <a:graphicFrameLocks noGrp="1"/>
          </p:cNvGraphicFramePr>
          <p:nvPr/>
        </p:nvGraphicFramePr>
        <p:xfrm>
          <a:off x="457200" y="3124200"/>
          <a:ext cx="8229600" cy="3344863"/>
        </p:xfrm>
        <a:graphic>
          <a:graphicData uri="http://schemas.openxmlformats.org/drawingml/2006/table">
            <a:tbl>
              <a:tblPr/>
              <a:tblGrid>
                <a:gridCol w="2381250"/>
                <a:gridCol w="742950"/>
                <a:gridCol w="1701800"/>
                <a:gridCol w="1701800"/>
                <a:gridCol w="17018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Vendor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CT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Therapy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5F07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Calibration 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Determine as described….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C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Depletion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Fading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Linearity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Irradiation Geometry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Angular Dependence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l-GR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θ</a:t>
                      </a:r>
                      <a:endParaRPr kumimoji="0" 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 Dependence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A5D8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Characterizing the nanoDot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839200" cy="609600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50" dirty="0" smtClean="0"/>
              <a:t>Minimal corrections required for CT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41990-3B25-4398-A427-02E9CBB7E8E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1643063" y="1676400"/>
          <a:ext cx="61150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8" name="Equation" r:id="rId4" imgW="2374560" imgH="228600" progId="Equation.3">
                  <p:embed/>
                </p:oleObj>
              </mc:Choice>
              <mc:Fallback>
                <p:oleObj name="Equation" r:id="rId4" imgW="2374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76400"/>
                        <a:ext cx="61150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BE5F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Correction - </a:t>
            </a:r>
            <a:r>
              <a:rPr lang="en-US" i="1" dirty="0" smtClean="0"/>
              <a:t>k</a:t>
            </a:r>
            <a:r>
              <a:rPr lang="en-US" i="1" baseline="-25000" dirty="0" smtClean="0"/>
              <a:t>E</a:t>
            </a:r>
            <a:endParaRPr lang="en-US" i="1" baseline="-25000" dirty="0"/>
          </a:p>
        </p:txBody>
      </p:sp>
      <p:sp>
        <p:nvSpPr>
          <p:cNvPr id="410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Correction represented largest correction for each calibration approach</a:t>
            </a:r>
          </a:p>
          <a:p>
            <a:pPr eaLnBrk="1" hangingPunct="1"/>
            <a:r>
              <a:rPr lang="en-US" dirty="0" smtClean="0"/>
              <a:t>Consider changes in energy with</a:t>
            </a:r>
          </a:p>
          <a:p>
            <a:pPr lvl="1" eaLnBrk="1" hangingPunct="1"/>
            <a:r>
              <a:rPr lang="en-US" dirty="0" err="1" smtClean="0"/>
              <a:t>kVp</a:t>
            </a:r>
            <a:r>
              <a:rPr lang="en-US" dirty="0" smtClean="0"/>
              <a:t>, phantom size, measurement position, scan extent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err="1" smtClean="0"/>
              <a:t>k</a:t>
            </a:r>
            <a:r>
              <a:rPr lang="en-US" i="1" baseline="-25000" dirty="0" err="1" smtClean="0"/>
              <a:t>E</a:t>
            </a:r>
            <a:r>
              <a:rPr lang="en-US" dirty="0" smtClean="0"/>
              <a:t> determined two ways</a:t>
            </a:r>
          </a:p>
          <a:p>
            <a:pPr lvl="1" eaLnBrk="1" hangingPunct="1"/>
            <a:r>
              <a:rPr lang="en-US" dirty="0" smtClean="0"/>
              <a:t>Theoretical Approach – </a:t>
            </a:r>
            <a:r>
              <a:rPr lang="en-US" dirty="0" err="1" smtClean="0"/>
              <a:t>Burlin</a:t>
            </a:r>
            <a:r>
              <a:rPr lang="en-US" dirty="0" smtClean="0"/>
              <a:t> Cavity Theory + Monte Carlo Simulated Spectra</a:t>
            </a:r>
          </a:p>
          <a:p>
            <a:pPr lvl="1" eaLnBrk="1" hangingPunct="1"/>
            <a:r>
              <a:rPr lang="en-US" dirty="0" smtClean="0"/>
              <a:t>Measurement Approach – Ion Chamber + OSLD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DC707-8385-47F5-9C60-00B3E76120E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Calculated Values of </a:t>
            </a:r>
            <a:r>
              <a:rPr lang="en-US" i="1" dirty="0" smtClean="0"/>
              <a:t>k</a:t>
            </a:r>
            <a:r>
              <a:rPr lang="en-US" i="1" baseline="-25000" dirty="0" smtClean="0"/>
              <a:t>E</a:t>
            </a:r>
            <a:br>
              <a:rPr lang="en-US" i="1" baseline="-25000" dirty="0" smtClean="0"/>
            </a:br>
            <a:r>
              <a:rPr lang="en-US" sz="3100" dirty="0" smtClean="0"/>
              <a:t>CT Free-In-Air Protocol</a:t>
            </a:r>
            <a:endParaRPr lang="en-US" i="1" baseline="-25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684961"/>
          <a:ext cx="7839120" cy="418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9939E-78FE-42C7-9D51-880F38C9080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1652" name="Text Box 5"/>
          <p:cNvSpPr txBox="1">
            <a:spLocks noChangeArrowheads="1"/>
          </p:cNvSpPr>
          <p:nvPr/>
        </p:nvSpPr>
        <p:spPr bwMode="auto">
          <a:xfrm>
            <a:off x="669925" y="5980113"/>
            <a:ext cx="778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Measured </a:t>
            </a:r>
            <a:r>
              <a:rPr lang="en-US" b="0" i="1"/>
              <a:t>k</a:t>
            </a:r>
            <a:r>
              <a:rPr lang="en-US" b="0" i="1" baseline="-25000"/>
              <a:t>E</a:t>
            </a:r>
            <a:r>
              <a:rPr lang="en-US" b="0"/>
              <a:t> for 11 different scans agreed with calculated values within 5% on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lue Head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78415</TotalTime>
  <Words>627</Words>
  <Application>Microsoft Office PowerPoint</Application>
  <PresentationFormat>On-screen Show (4:3)</PresentationFormat>
  <Paragraphs>212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2_Blue Header</vt:lpstr>
      <vt:lpstr>1_Blue Header</vt:lpstr>
      <vt:lpstr>Green Header</vt:lpstr>
      <vt:lpstr>Red Header</vt:lpstr>
      <vt:lpstr>Equation</vt:lpstr>
      <vt:lpstr>Investigation of a Commercial OSLD System for CT Dosimetry</vt:lpstr>
      <vt:lpstr>Motivation</vt:lpstr>
      <vt:lpstr>Study design</vt:lpstr>
      <vt:lpstr>OSLD Dosimetry</vt:lpstr>
      <vt:lpstr>Characterizing the nanoDot</vt:lpstr>
      <vt:lpstr>Calibration: CD</vt:lpstr>
      <vt:lpstr>Characterizing the nanoDot</vt:lpstr>
      <vt:lpstr>Energy Correction - kE</vt:lpstr>
      <vt:lpstr>Calculated Values of kE CT Free-In-Air Protocol</vt:lpstr>
      <vt:lpstr>Energy Correction (kE)</vt:lpstr>
      <vt:lpstr>Characterizing the nanoDot</vt:lpstr>
      <vt:lpstr>Dose Accuracy</vt:lpstr>
      <vt:lpstr>Summary and Conclusion</vt:lpstr>
      <vt:lpstr>Thank you!</vt:lpstr>
    </vt:vector>
  </TitlesOfParts>
  <Company>UT 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Scarboro,Sarah B 713-563-8079 (ro-w8mg1xl1)</dc:creator>
  <cp:lastModifiedBy>speaker</cp:lastModifiedBy>
  <cp:revision>3934</cp:revision>
  <dcterms:created xsi:type="dcterms:W3CDTF">2012-07-30T03:09:40Z</dcterms:created>
  <dcterms:modified xsi:type="dcterms:W3CDTF">2012-07-30T19:34:59Z</dcterms:modified>
</cp:coreProperties>
</file>